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51" r:id="rId2"/>
    <p:sldId id="463" r:id="rId3"/>
    <p:sldId id="525" r:id="rId4"/>
    <p:sldId id="520" r:id="rId5"/>
    <p:sldId id="518" r:id="rId6"/>
    <p:sldId id="517" r:id="rId7"/>
    <p:sldId id="524" r:id="rId8"/>
    <p:sldId id="516" r:id="rId9"/>
    <p:sldId id="523" r:id="rId10"/>
    <p:sldId id="526" r:id="rId11"/>
    <p:sldId id="527" r:id="rId12"/>
    <p:sldId id="528" r:id="rId13"/>
    <p:sldId id="529" r:id="rId14"/>
    <p:sldId id="530" r:id="rId15"/>
    <p:sldId id="533" r:id="rId16"/>
    <p:sldId id="532" r:id="rId17"/>
    <p:sldId id="531" r:id="rId18"/>
    <p:sldId id="535" r:id="rId19"/>
    <p:sldId id="538" r:id="rId20"/>
    <p:sldId id="536" r:id="rId21"/>
    <p:sldId id="540" r:id="rId22"/>
    <p:sldId id="539" r:id="rId23"/>
    <p:sldId id="545" r:id="rId24"/>
    <p:sldId id="553" r:id="rId25"/>
    <p:sldId id="546" r:id="rId26"/>
    <p:sldId id="541" r:id="rId27"/>
    <p:sldId id="548" r:id="rId28"/>
    <p:sldId id="537" r:id="rId29"/>
    <p:sldId id="543" r:id="rId30"/>
    <p:sldId id="542" r:id="rId31"/>
    <p:sldId id="544" r:id="rId32"/>
    <p:sldId id="547" r:id="rId33"/>
    <p:sldId id="549" r:id="rId34"/>
    <p:sldId id="550" r:id="rId35"/>
    <p:sldId id="519" r:id="rId36"/>
    <p:sldId id="552" r:id="rId37"/>
    <p:sldId id="551" r:id="rId38"/>
    <p:sldId id="522" r:id="rId39"/>
    <p:sldId id="521" r:id="rId40"/>
  </p:sldIdLst>
  <p:sldSz cx="22759988" cy="138160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105ABB-193C-BB17-25D4-7AD41A27A4D6}" name="Ellina Kushnir" initials="EK" userId="S::ellina.kushnir@rotary.org::3b7d4fd4-509a-4494-9b05-dc85d64621eb" providerId="AD"/>
  <p188:author id="{3FA8DFDB-BC8B-5A3A-8E41-B8DB79A3A3D9}" name="Gianna Consalvo" initials="GC" userId="S::gianna.consalvo@rotary.org::afebfa5d-9003-4879-9b5e-bce14388b74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BBE"/>
    <a:srgbClr val="8E288F"/>
    <a:srgbClr val="8E2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9" autoAdjust="0"/>
    <p:restoredTop sz="93910" autoAdjust="0"/>
  </p:normalViewPr>
  <p:slideViewPr>
    <p:cSldViewPr snapToGrid="0">
      <p:cViewPr>
        <p:scale>
          <a:sx n="32" d="100"/>
          <a:sy n="32" d="100"/>
        </p:scale>
        <p:origin x="811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3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0C492-4A2D-4E9E-8B86-47249E58B88D}" type="datetimeFigureOut">
              <a:rPr lang="tr-TR" smtClean="0"/>
              <a:t>7.12.2022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143000"/>
            <a:ext cx="5083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CE0C0-12F6-472F-8963-BA12ACB57E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513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şlık Slaydı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14705F7-4F71-417B-B61D-0D527FC17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1" y="0"/>
            <a:ext cx="22755786" cy="1381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8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şlık Slaydı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853B4325-39D6-4BE9-9140-3FD936F8A2F9}"/>
              </a:ext>
            </a:extLst>
          </p:cNvPr>
          <p:cNvSpPr txBox="1"/>
          <p:nvPr userDrawn="1"/>
        </p:nvSpPr>
        <p:spPr>
          <a:xfrm>
            <a:off x="0" y="13009189"/>
            <a:ext cx="227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spc="0" dirty="0">
                <a:solidFill>
                  <a:srgbClr val="8E288F"/>
                </a:solidFill>
                <a:latin typeface="Arial Narrow" panose="020B0606020202030204" pitchFamily="34" charset="0"/>
              </a:rPr>
              <a:t>YENİ ÜYE UYUM SEMİNERİ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8B7A4BD-DE28-490B-AF06-48E3F9796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62"/>
          <a:stretch/>
        </p:blipFill>
        <p:spPr>
          <a:xfrm>
            <a:off x="2101" y="5357109"/>
            <a:ext cx="22755786" cy="5683624"/>
          </a:xfrm>
          <a:prstGeom prst="rect">
            <a:avLst/>
          </a:prstGeom>
        </p:spPr>
      </p:pic>
      <p:pic>
        <p:nvPicPr>
          <p:cNvPr id="4" name="Resim 3" descr="metin, cihaz, ölçü aleti içeren bir resim&#10;&#10;Açıklama otomatik olarak oluşturuldu">
            <a:extLst>
              <a:ext uri="{FF2B5EF4-FFF2-40B4-BE49-F238E27FC236}">
                <a16:creationId xmlns:a16="http://schemas.microsoft.com/office/drawing/2014/main" id="{1658E925-F034-6DA2-9862-3BDF6BB99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457" y="747997"/>
            <a:ext cx="7202439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şlık Slaydı"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C6A7913F-6067-46A1-B52E-C7F9C6FE0109}"/>
              </a:ext>
            </a:extLst>
          </p:cNvPr>
          <p:cNvSpPr txBox="1"/>
          <p:nvPr userDrawn="1"/>
        </p:nvSpPr>
        <p:spPr>
          <a:xfrm>
            <a:off x="0" y="13009189"/>
            <a:ext cx="227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spc="0" dirty="0">
                <a:solidFill>
                  <a:srgbClr val="8E288F"/>
                </a:solidFill>
                <a:latin typeface="Arial Narrow" panose="020B0606020202030204" pitchFamily="34" charset="0"/>
              </a:rPr>
              <a:t>YENİ ÜYE UYUM SEMİNERİ</a:t>
            </a:r>
            <a:endParaRPr lang="tr-TR" sz="3600" b="1" spc="0" dirty="0">
              <a:solidFill>
                <a:srgbClr val="082BBE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Resim 2" descr="metin, cihaz, ölçü aleti içeren bir resim&#10;&#10;Açıklama otomatik olarak oluşturuldu">
            <a:extLst>
              <a:ext uri="{FF2B5EF4-FFF2-40B4-BE49-F238E27FC236}">
                <a16:creationId xmlns:a16="http://schemas.microsoft.com/office/drawing/2014/main" id="{98928FC4-F643-65BD-C6F9-6BE03A3AF0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926" y="398373"/>
            <a:ext cx="7202439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0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şlık Slaydı"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cihaz, ölçü aleti içeren bir resim&#10;&#10;Açıklama otomatik olarak oluşturuldu">
            <a:extLst>
              <a:ext uri="{FF2B5EF4-FFF2-40B4-BE49-F238E27FC236}">
                <a16:creationId xmlns:a16="http://schemas.microsoft.com/office/drawing/2014/main" id="{42ADABD2-E65D-24A2-291C-AB53873913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926" y="398373"/>
            <a:ext cx="7202439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5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bg>
      <p:bgPr>
        <a:solidFill>
          <a:schemeClr val="bg1">
            <a:alpha val="2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C04EE5-76CF-4AA5-B7F4-8695E7D09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4999" y="2261094"/>
            <a:ext cx="17069991" cy="4810019"/>
          </a:xfrm>
        </p:spPr>
        <p:txBody>
          <a:bodyPr anchor="b"/>
          <a:lstStyle>
            <a:lvl1pPr algn="ctr">
              <a:defRPr sz="9066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0EA02D8-55BA-47AF-BD7B-236BCB762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999" y="7256606"/>
            <a:ext cx="17069991" cy="3335671"/>
          </a:xfrm>
        </p:spPr>
        <p:txBody>
          <a:bodyPr/>
          <a:lstStyle>
            <a:lvl1pPr marL="0" indent="0" algn="ctr">
              <a:buNone/>
              <a:defRPr sz="3626"/>
            </a:lvl1pPr>
            <a:lvl2pPr marL="690806" indent="0" algn="ctr">
              <a:buNone/>
              <a:defRPr sz="3022"/>
            </a:lvl2pPr>
            <a:lvl3pPr marL="1381613" indent="0" algn="ctr">
              <a:buNone/>
              <a:defRPr sz="2720"/>
            </a:lvl3pPr>
            <a:lvl4pPr marL="2072419" indent="0" algn="ctr">
              <a:buNone/>
              <a:defRPr sz="2418"/>
            </a:lvl4pPr>
            <a:lvl5pPr marL="2763225" indent="0" algn="ctr">
              <a:buNone/>
              <a:defRPr sz="2418"/>
            </a:lvl5pPr>
            <a:lvl6pPr marL="3454032" indent="0" algn="ctr">
              <a:buNone/>
              <a:defRPr sz="2418"/>
            </a:lvl6pPr>
            <a:lvl7pPr marL="4144838" indent="0" algn="ctr">
              <a:buNone/>
              <a:defRPr sz="2418"/>
            </a:lvl7pPr>
            <a:lvl8pPr marL="4835644" indent="0" algn="ctr">
              <a:buNone/>
              <a:defRPr sz="2418"/>
            </a:lvl8pPr>
            <a:lvl9pPr marL="5526451" indent="0" algn="ctr">
              <a:buNone/>
              <a:defRPr sz="2418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015679-AF6F-4646-83DB-8C691F08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4D1A075-4CF7-437E-A918-AE64572C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 ÜYE UYUM SEMİNERİ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F236365-DB28-4FEE-9443-C496A043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4E9C-ACF9-4793-B3D9-C34E4F196770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41CAC4B-F60C-47CC-94FC-ADC3DBA46D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" y="0"/>
            <a:ext cx="22755786" cy="13816013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C4B557D-4FA6-4275-A4C0-AAB878624D08}"/>
              </a:ext>
            </a:extLst>
          </p:cNvPr>
          <p:cNvSpPr txBox="1"/>
          <p:nvPr userDrawn="1"/>
        </p:nvSpPr>
        <p:spPr>
          <a:xfrm>
            <a:off x="0" y="13009189"/>
            <a:ext cx="227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spc="0" dirty="0">
                <a:solidFill>
                  <a:srgbClr val="8E288F"/>
                </a:solidFill>
                <a:latin typeface="Arial Narrow" panose="020B0606020202030204" pitchFamily="34" charset="0"/>
              </a:rPr>
              <a:t>YENİ ÜYE UYUM SEMİNERİ</a:t>
            </a:r>
            <a:endParaRPr lang="tr-TR" sz="3600" b="1" spc="0" dirty="0">
              <a:solidFill>
                <a:srgbClr val="082BBE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Resim 11" descr="metin, cihaz, ölçü aleti içeren bir resim&#10;&#10;Açıklama otomatik olarak oluşturuldu">
            <a:extLst>
              <a:ext uri="{FF2B5EF4-FFF2-40B4-BE49-F238E27FC236}">
                <a16:creationId xmlns:a16="http://schemas.microsoft.com/office/drawing/2014/main" id="{6A7BDAE5-EEE3-676D-CDAC-199C49D6A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926" y="398373"/>
            <a:ext cx="7202439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95F1AE-0EC4-4362-A8B7-2DB2F82F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F2DD8-12D4-44E0-B8B3-FEEFDB02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YENİ ÜYE UYUM SEMİNERİ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4162E-4DAE-4701-8CD0-3305E133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C930-74AC-422D-B370-834C522D67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820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4749" y="735576"/>
            <a:ext cx="19630490" cy="267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4749" y="3677874"/>
            <a:ext cx="19630490" cy="8766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4749" y="12805398"/>
            <a:ext cx="5120997" cy="73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39246" y="12805398"/>
            <a:ext cx="7681496" cy="73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YENİ ÜYE UYUM SEMİNERİ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74242" y="12805398"/>
            <a:ext cx="5120997" cy="73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C930-74AC-422D-B370-834C522D67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193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3" r:id="rId2"/>
    <p:sldLayoutId id="2147483676" r:id="rId3"/>
    <p:sldLayoutId id="2147483679" r:id="rId4"/>
    <p:sldLayoutId id="2147483680" r:id="rId5"/>
    <p:sldLayoutId id="2147483681" r:id="rId6"/>
  </p:sldLayoutIdLst>
  <p:hf sldNum="0" hdr="0" dt="0"/>
  <p:txStyles>
    <p:titleStyle>
      <a:lvl1pPr algn="l" defTabSz="1707002" rtl="0" eaLnBrk="1" latinLnBrk="0" hangingPunct="1">
        <a:lnSpc>
          <a:spcPct val="90000"/>
        </a:lnSpc>
        <a:spcBef>
          <a:spcPct val="0"/>
        </a:spcBef>
        <a:buNone/>
        <a:defRPr sz="82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6750" indent="-426750" algn="l" defTabSz="1707002" rtl="0" eaLnBrk="1" latinLnBrk="0" hangingPunct="1">
        <a:lnSpc>
          <a:spcPct val="90000"/>
        </a:lnSpc>
        <a:spcBef>
          <a:spcPts val="1867"/>
        </a:spcBef>
        <a:buFont typeface="Arial" panose="020B0604020202020204" pitchFamily="34" charset="0"/>
        <a:buChar char="•"/>
        <a:defRPr sz="5227" kern="1200">
          <a:solidFill>
            <a:schemeClr val="tx1"/>
          </a:solidFill>
          <a:latin typeface="+mn-lt"/>
          <a:ea typeface="+mn-ea"/>
          <a:cs typeface="+mn-cs"/>
        </a:defRPr>
      </a:lvl1pPr>
      <a:lvl2pPr marL="1280251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2133752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3pPr>
      <a:lvl4pPr marL="2987253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840754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694255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547756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6401257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7254758" indent="-426750" algn="l" defTabSz="1707002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53501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707002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560503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414004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267505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121006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5974507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6828008" algn="l" defTabSz="1707002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2022_031_Engagement_Fellowships_EN_Subs.mp4" TargetMode="External"/><Relationship Id="rId2" Type="http://schemas.openxmlformats.org/officeDocument/2006/relationships/hyperlink" Target="video%20fellowship.mp4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facebook.com/FellowshipofBowlingRotarians" TargetMode="External"/><Relationship Id="rId18" Type="http://schemas.openxmlformats.org/officeDocument/2006/relationships/hyperlink" Target="http://www.icufr.org/" TargetMode="External"/><Relationship Id="rId26" Type="http://schemas.openxmlformats.org/officeDocument/2006/relationships/hyperlink" Target="http://rotarydlf.org/" TargetMode="External"/><Relationship Id="rId39" Type="http://schemas.openxmlformats.org/officeDocument/2006/relationships/hyperlink" Target="http://www.iffr.org/" TargetMode="External"/><Relationship Id="rId21" Type="http://schemas.openxmlformats.org/officeDocument/2006/relationships/hyperlink" Target="https://www.facebook.com/groups/cruisingrotariansfellowship/" TargetMode="External"/><Relationship Id="rId34" Type="http://schemas.openxmlformats.org/officeDocument/2006/relationships/hyperlink" Target="http://rade.fontoj.net/" TargetMode="External"/><Relationship Id="rId42" Type="http://schemas.openxmlformats.org/officeDocument/2006/relationships/hyperlink" Target="http://www.gopfr.org/" TargetMode="External"/><Relationship Id="rId47" Type="http://schemas.openxmlformats.org/officeDocument/2006/relationships/hyperlink" Target="https://www.facebook.com/internationalhikingfellowshipofrotarians/" TargetMode="External"/><Relationship Id="rId50" Type="http://schemas.openxmlformats.org/officeDocument/2006/relationships/hyperlink" Target="mailto:franz.gillieron@highspeed.ch" TargetMode="External"/><Relationship Id="rId55" Type="http://schemas.openxmlformats.org/officeDocument/2006/relationships/hyperlink" Target="https://www.facebook.com/Rotary-Fellowship-Of-Kite-109628188261773/" TargetMode="External"/><Relationship Id="rId7" Type="http://schemas.openxmlformats.org/officeDocument/2006/relationships/hyperlink" Target="https://www.facebook.com/Rotary-Fellowship-Of-Badminton-103176428500383/" TargetMode="External"/><Relationship Id="rId2" Type="http://schemas.openxmlformats.org/officeDocument/2006/relationships/hyperlink" Target="http://rotary4x4.org.za/" TargetMode="External"/><Relationship Id="rId16" Type="http://schemas.openxmlformats.org/officeDocument/2006/relationships/hyperlink" Target="http://www3.sympatico.ca/brian.clark" TargetMode="External"/><Relationship Id="rId29" Type="http://schemas.openxmlformats.org/officeDocument/2006/relationships/hyperlink" Target="https://www.facebook.com/groups/IFREP/" TargetMode="External"/><Relationship Id="rId11" Type="http://schemas.openxmlformats.org/officeDocument/2006/relationships/hyperlink" Target="http://www.rotarybrew.org/" TargetMode="External"/><Relationship Id="rId24" Type="http://schemas.openxmlformats.org/officeDocument/2006/relationships/hyperlink" Target="https://rotariangenealogists.org/" TargetMode="External"/><Relationship Id="rId32" Type="http://schemas.openxmlformats.org/officeDocument/2006/relationships/hyperlink" Target="https://www.facebook.com/rotaryfellowshipofentreprenuers" TargetMode="External"/><Relationship Id="rId37" Type="http://schemas.openxmlformats.org/officeDocument/2006/relationships/hyperlink" Target="http://rotarianexecutivemanagers.com/" TargetMode="External"/><Relationship Id="rId40" Type="http://schemas.openxmlformats.org/officeDocument/2006/relationships/hyperlink" Target="https://www.ginfellowship.org/" TargetMode="External"/><Relationship Id="rId45" Type="http://schemas.openxmlformats.org/officeDocument/2006/relationships/hyperlink" Target="https://www.facebook.com/rotaryfellowshipofgraphicdesigners" TargetMode="External"/><Relationship Id="rId53" Type="http://schemas.openxmlformats.org/officeDocument/2006/relationships/hyperlink" Target="https://www.facebook.com/ICWRF-Italian-Culture-Worldwide-Rotarian-Fellowship-Londons-Team-1690366404544974/" TargetMode="External"/><Relationship Id="rId58" Type="http://schemas.openxmlformats.org/officeDocument/2006/relationships/hyperlink" Target="https://rflead.org/" TargetMode="External"/><Relationship Id="rId5" Type="http://schemas.openxmlformats.org/officeDocument/2006/relationships/hyperlink" Target="http://www.achafr.eu/" TargetMode="External"/><Relationship Id="rId19" Type="http://schemas.openxmlformats.org/officeDocument/2006/relationships/hyperlink" Target="https://www.csr-rotarianfellowship.org/" TargetMode="External"/><Relationship Id="rId4" Type="http://schemas.openxmlformats.org/officeDocument/2006/relationships/hyperlink" Target="http://www.ifroar.org/" TargetMode="External"/><Relationship Id="rId9" Type="http://schemas.openxmlformats.org/officeDocument/2006/relationships/hyperlink" Target="https://www.facebook.com/groups/257317251755086/" TargetMode="External"/><Relationship Id="rId14" Type="http://schemas.openxmlformats.org/officeDocument/2006/relationships/hyperlink" Target="https://www.facebook.com/Rotary-Fellowship-of-Camping-Rotarians-112238367284172/" TargetMode="External"/><Relationship Id="rId22" Type="http://schemas.openxmlformats.org/officeDocument/2006/relationships/hyperlink" Target="http://frach.org/" TargetMode="External"/><Relationship Id="rId27" Type="http://schemas.openxmlformats.org/officeDocument/2006/relationships/hyperlink" Target="https://ifdpr.pro/" TargetMode="External"/><Relationship Id="rId30" Type="http://schemas.openxmlformats.org/officeDocument/2006/relationships/hyperlink" Target="http://www.rotarianeducators.org/" TargetMode="External"/><Relationship Id="rId35" Type="http://schemas.openxmlformats.org/officeDocument/2006/relationships/hyperlink" Target="http://ethicsfellowship.org/" TargetMode="External"/><Relationship Id="rId43" Type="http://schemas.openxmlformats.org/officeDocument/2006/relationships/hyperlink" Target="http://www.igfr-international.com/" TargetMode="External"/><Relationship Id="rId48" Type="http://schemas.openxmlformats.org/officeDocument/2006/relationships/hyperlink" Target="http://www.rotarianhomeexchange.com/" TargetMode="External"/><Relationship Id="rId56" Type="http://schemas.openxmlformats.org/officeDocument/2006/relationships/hyperlink" Target="https://www.facebook.com/RotariosLatinos/" TargetMode="External"/><Relationship Id="rId8" Type="http://schemas.openxmlformats.org/officeDocument/2006/relationships/hyperlink" Target="https://www.facebook.com/groups/327661061434009/" TargetMode="External"/><Relationship Id="rId51" Type="http://schemas.openxmlformats.org/officeDocument/2006/relationships/hyperlink" Target="http://www.rihf.eu/" TargetMode="External"/><Relationship Id="rId3" Type="http://schemas.openxmlformats.org/officeDocument/2006/relationships/hyperlink" Target="https://www.facebook.com/groups/829693020987722" TargetMode="External"/><Relationship Id="rId12" Type="http://schemas.openxmlformats.org/officeDocument/2006/relationships/hyperlink" Target="http://www.ifbr.org/" TargetMode="External"/><Relationship Id="rId17" Type="http://schemas.openxmlformats.org/officeDocument/2006/relationships/hyperlink" Target="https://www.globalifcr.org/https:/www.facebook.com/104233768283510/posts/105565994816954/?sfnsn=mo" TargetMode="External"/><Relationship Id="rId25" Type="http://schemas.openxmlformats.org/officeDocument/2006/relationships/hyperlink" Target="http://www.cyclingtoserve.org/" TargetMode="External"/><Relationship Id="rId33" Type="http://schemas.openxmlformats.org/officeDocument/2006/relationships/hyperlink" Target="http://www.envirorotarians.org/" TargetMode="External"/><Relationship Id="rId38" Type="http://schemas.openxmlformats.org/officeDocument/2006/relationships/hyperlink" Target="http://www.facebook.com/groups/InternationalFellowshipofFishingRotarians/" TargetMode="External"/><Relationship Id="rId46" Type="http://schemas.openxmlformats.org/officeDocument/2006/relationships/hyperlink" Target="http://www.rotaryhealthprofessionals.org/" TargetMode="External"/><Relationship Id="rId20" Type="http://schemas.openxmlformats.org/officeDocument/2006/relationships/hyperlink" Target="https://www.globalifcr.org/" TargetMode="External"/><Relationship Id="rId41" Type="http://schemas.openxmlformats.org/officeDocument/2006/relationships/hyperlink" Target="https://www.rotaryfellowshipforglobaldevelopment.org/" TargetMode="External"/><Relationship Id="rId54" Type="http://schemas.openxmlformats.org/officeDocument/2006/relationships/hyperlink" Target="http://www.rotaryjazz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agrupacionrotaryculturaargentina" TargetMode="External"/><Relationship Id="rId15" Type="http://schemas.openxmlformats.org/officeDocument/2006/relationships/hyperlink" Target="https://www.icfrrotarianscaravanning.com/" TargetMode="External"/><Relationship Id="rId23" Type="http://schemas.openxmlformats.org/officeDocument/2006/relationships/hyperlink" Target="https://www.curlingrotaryfellowship.com/" TargetMode="External"/><Relationship Id="rId28" Type="http://schemas.openxmlformats.org/officeDocument/2006/relationships/hyperlink" Target="http://www.rotarianeclubfellowship.org/" TargetMode="External"/><Relationship Id="rId36" Type="http://schemas.openxmlformats.org/officeDocument/2006/relationships/hyperlink" Target="https://www.facebook.com/groups/281163229091478/" TargetMode="External"/><Relationship Id="rId49" Type="http://schemas.openxmlformats.org/officeDocument/2006/relationships/hyperlink" Target="https://www.facebook.com/groups/224273404669925" TargetMode="External"/><Relationship Id="rId57" Type="http://schemas.openxmlformats.org/officeDocument/2006/relationships/hyperlink" Target="https://www.facebook.com/groups/195387233019" TargetMode="External"/><Relationship Id="rId10" Type="http://schemas.openxmlformats.org/officeDocument/2006/relationships/hyperlink" Target="https://www.facebook.com/InternationalBeeRotaryFellowship/" TargetMode="External"/><Relationship Id="rId31" Type="http://schemas.openxmlformats.org/officeDocument/2006/relationships/hyperlink" Target="https://www.facebook.com/roliroses" TargetMode="External"/><Relationship Id="rId44" Type="http://schemas.openxmlformats.org/officeDocument/2006/relationships/hyperlink" Target="http://www.wfrg.org/" TargetMode="External"/><Relationship Id="rId52" Type="http://schemas.openxmlformats.org/officeDocument/2006/relationships/hyperlink" Target="http://www.roti.org/" TargetMode="Externa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facebook.com/Rotary-Peace-Fellowship-Alumni-Association-103875814433226/" TargetMode="External"/><Relationship Id="rId18" Type="http://schemas.openxmlformats.org/officeDocument/2006/relationships/hyperlink" Target="http://www.ifrr.info/" TargetMode="External"/><Relationship Id="rId26" Type="http://schemas.openxmlformats.org/officeDocument/2006/relationships/hyperlink" Target="https://rumdram.org/" TargetMode="External"/><Relationship Id="rId39" Type="http://schemas.openxmlformats.org/officeDocument/2006/relationships/hyperlink" Target="https://www.facebook.com/groups/trtca.org" TargetMode="External"/><Relationship Id="rId21" Type="http://schemas.openxmlformats.org/officeDocument/2006/relationships/hyperlink" Target="http://www.rhhif.org/" TargetMode="External"/><Relationship Id="rId34" Type="http://schemas.openxmlformats.org/officeDocument/2006/relationships/hyperlink" Target="http://www.surfersunite.org/" TargetMode="External"/><Relationship Id="rId42" Type="http://schemas.openxmlformats.org/officeDocument/2006/relationships/hyperlink" Target="https://www.facebook.com/groups/134928356987548" TargetMode="External"/><Relationship Id="rId47" Type="http://schemas.openxmlformats.org/officeDocument/2006/relationships/hyperlink" Target="http://www.rotarianyoga.org/" TargetMode="External"/><Relationship Id="rId7" Type="http://schemas.openxmlformats.org/officeDocument/2006/relationships/hyperlink" Target="https://www.facebook.com/groups/rotarianveteranfellowship" TargetMode="External"/><Relationship Id="rId2" Type="http://schemas.openxmlformats.org/officeDocument/2006/relationships/hyperlink" Target="https://rotarylgbt.org/" TargetMode="External"/><Relationship Id="rId16" Type="http://schemas.openxmlformats.org/officeDocument/2006/relationships/hyperlink" Target="https://www.facebook.com/Rotarian-Public-Health-Fellowship-in-formation-102518487785964/?__tn__=%2Cd%2CP-R&amp;eid=ARDj3RPVdW2QVNyMILrptUtNEK8fnUk-C19T0NVEjGYo8IeP2wYRs5MygluQ5ux_YRfi4D6X3RmAfQdF" TargetMode="External"/><Relationship Id="rId29" Type="http://schemas.openxmlformats.org/officeDocument/2006/relationships/hyperlink" Target="http://www.shootingsportrotarians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etalheadfellowship.org/" TargetMode="External"/><Relationship Id="rId11" Type="http://schemas.openxmlformats.org/officeDocument/2006/relationships/hyperlink" Target="https://www.facebook.com/Rotary-Fellowship-of-Palmwine-112040277337692" TargetMode="External"/><Relationship Id="rId24" Type="http://schemas.openxmlformats.org/officeDocument/2006/relationships/hyperlink" Target="http://www.rotaryonstamps.org/" TargetMode="External"/><Relationship Id="rId32" Type="http://schemas.openxmlformats.org/officeDocument/2006/relationships/hyperlink" Target="http://rosnf.org/" TargetMode="External"/><Relationship Id="rId37" Type="http://schemas.openxmlformats.org/officeDocument/2006/relationships/hyperlink" Target="http://www.rotarytqm.it/" TargetMode="External"/><Relationship Id="rId40" Type="http://schemas.openxmlformats.org/officeDocument/2006/relationships/hyperlink" Target="https://www.facebook.com/Rotary-Fellowship-Of-Urban-Gardening-106632221532172/" TargetMode="External"/><Relationship Id="rId45" Type="http://schemas.openxmlformats.org/officeDocument/2006/relationships/hyperlink" Target="http://www.rotarywine.net/" TargetMode="External"/><Relationship Id="rId5" Type="http://schemas.openxmlformats.org/officeDocument/2006/relationships/hyperlink" Target="http://www.rotarianrun.org/" TargetMode="External"/><Relationship Id="rId15" Type="http://schemas.openxmlformats.org/officeDocument/2006/relationships/hyperlink" Target="https://www.facebook.com/groups/pickleballplayer" TargetMode="External"/><Relationship Id="rId23" Type="http://schemas.openxmlformats.org/officeDocument/2006/relationships/hyperlink" Target="http://www.rotaryonpinsfellowship.com/" TargetMode="External"/><Relationship Id="rId28" Type="http://schemas.openxmlformats.org/officeDocument/2006/relationships/hyperlink" Target="https://www.facebook.com/groups/150959392719" TargetMode="External"/><Relationship Id="rId36" Type="http://schemas.openxmlformats.org/officeDocument/2006/relationships/hyperlink" Target="http://www.itfr.org/" TargetMode="External"/><Relationship Id="rId10" Type="http://schemas.openxmlformats.org/officeDocument/2006/relationships/hyperlink" Target="http://www.rotary-old-books.org/" TargetMode="External"/><Relationship Id="rId19" Type="http://schemas.openxmlformats.org/officeDocument/2006/relationships/hyperlink" Target="http://www.rvfrinternational.com/" TargetMode="External"/><Relationship Id="rId31" Type="http://schemas.openxmlformats.org/officeDocument/2006/relationships/hyperlink" Target="http://www.isfrski.org/" TargetMode="External"/><Relationship Id="rId44" Type="http://schemas.openxmlformats.org/officeDocument/2006/relationships/hyperlink" Target="https://rotaryfellowshipforwildlife.org/" TargetMode="External"/><Relationship Id="rId4" Type="http://schemas.openxmlformats.org/officeDocument/2006/relationships/hyperlink" Target="http://www.fellowshipmagnagraecia.org/" TargetMode="External"/><Relationship Id="rId9" Type="http://schemas.openxmlformats.org/officeDocument/2006/relationships/hyperlink" Target="http://www.ifrm.org/" TargetMode="External"/><Relationship Id="rId14" Type="http://schemas.openxmlformats.org/officeDocument/2006/relationships/hyperlink" Target="https://www.facebook.com/groups/IFRP1/" TargetMode="External"/><Relationship Id="rId22" Type="http://schemas.openxmlformats.org/officeDocument/2006/relationships/hyperlink" Target="https://www.rotarymeansbusiness.org/" TargetMode="External"/><Relationship Id="rId27" Type="http://schemas.openxmlformats.org/officeDocument/2006/relationships/hyperlink" Target="http://scoutingrotarians.org/" TargetMode="External"/><Relationship Id="rId30" Type="http://schemas.openxmlformats.org/officeDocument/2006/relationships/hyperlink" Target="https://rotariansingles.org/" TargetMode="External"/><Relationship Id="rId35" Type="http://schemas.openxmlformats.org/officeDocument/2006/relationships/hyperlink" Target="http://www.facebook.com/Table-Tennis-Fellowship-of-Rotarians-1130180430367736" TargetMode="External"/><Relationship Id="rId43" Type="http://schemas.openxmlformats.org/officeDocument/2006/relationships/hyperlink" Target="http://www.whiskeydram.org/" TargetMode="External"/><Relationship Id="rId8" Type="http://schemas.openxmlformats.org/officeDocument/2006/relationships/hyperlink" Target="http://www.ifmr.org/" TargetMode="External"/><Relationship Id="rId3" Type="http://schemas.openxmlformats.org/officeDocument/2006/relationships/hyperlink" Target="http://www.rotarianmagician.org/" TargetMode="External"/><Relationship Id="rId12" Type="http://schemas.openxmlformats.org/officeDocument/2006/relationships/hyperlink" Target="http://www.pdgsfellowship.org/" TargetMode="External"/><Relationship Id="rId17" Type="http://schemas.openxmlformats.org/officeDocument/2006/relationships/hyperlink" Target="http://www.rotariansquilt.org/" TargetMode="External"/><Relationship Id="rId25" Type="http://schemas.openxmlformats.org/officeDocument/2006/relationships/hyperlink" Target="http://www.iforr.org/" TargetMode="External"/><Relationship Id="rId33" Type="http://schemas.openxmlformats.org/officeDocument/2006/relationships/hyperlink" Target="https://www.sprof.org/" TargetMode="External"/><Relationship Id="rId38" Type="http://schemas.openxmlformats.org/officeDocument/2006/relationships/hyperlink" Target="https://www.ithf.org/" TargetMode="External"/><Relationship Id="rId46" Type="http://schemas.openxmlformats.org/officeDocument/2006/relationships/hyperlink" Target="http://www.iyfr.net/" TargetMode="External"/><Relationship Id="rId20" Type="http://schemas.openxmlformats.org/officeDocument/2006/relationships/hyperlink" Target="https://rghf.org/" TargetMode="External"/><Relationship Id="rId41" Type="http://schemas.openxmlformats.org/officeDocument/2006/relationships/hyperlink" Target="https://www.facebook.com/VintageCollectablesFellowship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Video%20Jennifer%202022_047_NewMember_EN.mp4" TargetMode="External"/><Relationship Id="rId2" Type="http://schemas.openxmlformats.org/officeDocument/2006/relationships/hyperlink" Target="2022_047_NewMember_EN.mp4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mcelik@eksas.com.tr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22A8BAF-8485-4DC0-AA74-50A264328214}"/>
              </a:ext>
            </a:extLst>
          </p:cNvPr>
          <p:cNvSpPr txBox="1"/>
          <p:nvPr/>
        </p:nvSpPr>
        <p:spPr>
          <a:xfrm>
            <a:off x="654844" y="5893319"/>
            <a:ext cx="21450300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lnSpc>
                <a:spcPct val="90000"/>
              </a:lnSpc>
            </a:pPr>
            <a:r>
              <a:rPr lang="tr-TR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YENİ ÜYE UYUM SEMİNERİ </a:t>
            </a:r>
            <a:endParaRPr lang="tr-TR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>
              <a:lnSpc>
                <a:spcPct val="90000"/>
              </a:lnSpc>
            </a:pPr>
            <a:endParaRPr lang="tr-TR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  <a:p>
            <a:pPr lvl="0" eaLnBrk="1" hangingPunct="1">
              <a:lnSpc>
                <a:spcPct val="90000"/>
              </a:lnSpc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GDG Murat Çelik</a:t>
            </a:r>
            <a:endParaRPr lang="tr-TR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43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625E509-0128-82D4-FD64-7BEFF278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97046" cy="8480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0A0505-0D83-BF64-E124-2B4E27FC38AD}"/>
              </a:ext>
            </a:extLst>
          </p:cNvPr>
          <p:cNvSpPr txBox="1"/>
          <p:nvPr/>
        </p:nvSpPr>
        <p:spPr>
          <a:xfrm>
            <a:off x="13797046" y="3797537"/>
            <a:ext cx="89629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Toplumun bir ihtiyacını </a:t>
            </a:r>
            <a:r>
              <a:rPr kumimoji="0" lang="tr-T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tesbit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ederek kulübünüze bunun ile ilgili bir proje teklif edin.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0576D-F8C8-4DBB-604C-7AAB37166793}"/>
              </a:ext>
            </a:extLst>
          </p:cNvPr>
          <p:cNvSpPr txBox="1"/>
          <p:nvPr/>
        </p:nvSpPr>
        <p:spPr>
          <a:xfrm>
            <a:off x="1" y="10249894"/>
            <a:ext cx="22759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Başkan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yönetim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kuruluna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projenizi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anlatın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destek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isteyin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5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pic>
        <p:nvPicPr>
          <p:cNvPr id="3" name="Resim 5">
            <a:extLst>
              <a:ext uri="{FF2B5EF4-FFF2-40B4-BE49-F238E27FC236}">
                <a16:creationId xmlns:a16="http://schemas.microsoft.com/office/drawing/2014/main" id="{44CA3CB1-28AA-3F9A-04D4-DCB9A0605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2659"/>
            <a:ext cx="14698639" cy="54868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98759-E6F7-AA9A-55DF-93AB1292D6A0}"/>
              </a:ext>
            </a:extLst>
          </p:cNvPr>
          <p:cNvSpPr txBox="1"/>
          <p:nvPr/>
        </p:nvSpPr>
        <p:spPr>
          <a:xfrm>
            <a:off x="450376" y="2421624"/>
            <a:ext cx="164455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 Vakfını ve programlarını öğrenin.</a:t>
            </a:r>
            <a:b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tr-TR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D0BD9C-FA65-9348-38C0-B8D04A1F0966}"/>
              </a:ext>
            </a:extLst>
          </p:cNvPr>
          <p:cNvSpPr txBox="1"/>
          <p:nvPr/>
        </p:nvSpPr>
        <p:spPr>
          <a:xfrm>
            <a:off x="2306471" y="10154475"/>
            <a:ext cx="204535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Unutmayın ki Rotary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Vakfını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sağladığı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imkanları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öğrenmek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Rotary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daha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fazla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tanışmanızı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sevmenizi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sağlar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E1D22-1FFB-C0AA-4F2B-E3396BDB2BE9}"/>
              </a:ext>
            </a:extLst>
          </p:cNvPr>
          <p:cNvSpPr txBox="1"/>
          <p:nvPr/>
        </p:nvSpPr>
        <p:spPr>
          <a:xfrm>
            <a:off x="600501" y="9212239"/>
            <a:ext cx="224778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Bölgenin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kulübünüzün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düzenlediği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RYLA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eğitimlerine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kendilerinin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arkadaşlarının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katılmasını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teşvik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İmkanınız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varsa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Gençlik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Değişim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Öğrencisine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sahipliği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yapın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</p:txBody>
      </p:sp>
      <p:pic>
        <p:nvPicPr>
          <p:cNvPr id="6" name="Resim 8" descr="çayır, kişi, açık hava, grup içeren bir resim&#10;&#10;Açıklama otomatik olarak oluşturuldu">
            <a:extLst>
              <a:ext uri="{FF2B5EF4-FFF2-40B4-BE49-F238E27FC236}">
                <a16:creationId xmlns:a16="http://schemas.microsoft.com/office/drawing/2014/main" id="{4D27F71C-9EC0-0082-E572-B92F407B7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70"/>
            <a:ext cx="13363235" cy="89088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A6E0A-2745-0BA4-F22E-6F25827157C3}"/>
              </a:ext>
            </a:extLst>
          </p:cNvPr>
          <p:cNvSpPr txBox="1"/>
          <p:nvPr/>
        </p:nvSpPr>
        <p:spPr>
          <a:xfrm>
            <a:off x="13608526" y="2896444"/>
            <a:ext cx="9674555" cy="354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Eğer varsa kulübünüzün </a:t>
            </a:r>
            <a:r>
              <a:rPr kumimoji="0" lang="tr-T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Interact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ve/veya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Rotaract Kulübü ile birlikte çalışın.</a:t>
            </a:r>
          </a:p>
        </p:txBody>
      </p:sp>
    </p:spTree>
    <p:extLst>
      <p:ext uri="{BB962C8B-B14F-4D97-AF65-F5344CB8AC3E}">
        <p14:creationId xmlns:p14="http://schemas.microsoft.com/office/powerpoint/2010/main" val="39005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4CA94-91C5-B785-BF69-6D2F19B1CA13}"/>
              </a:ext>
            </a:extLst>
          </p:cNvPr>
          <p:cNvSpPr txBox="1"/>
          <p:nvPr/>
        </p:nvSpPr>
        <p:spPr>
          <a:xfrm>
            <a:off x="3212675" y="9838857"/>
            <a:ext cx="192798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 dostunuzu, arkadaşınızı veya iş hayatından tanıdığınız birisini kulübünüze üye olarak teklif edin.</a:t>
            </a:r>
          </a:p>
        </p:txBody>
      </p:sp>
      <p:pic>
        <p:nvPicPr>
          <p:cNvPr id="3" name="Resim 4">
            <a:extLst>
              <a:ext uri="{FF2B5EF4-FFF2-40B4-BE49-F238E27FC236}">
                <a16:creationId xmlns:a16="http://schemas.microsoft.com/office/drawing/2014/main" id="{6B0A4633-7EF3-31B7-E1A0-E3CB1AD99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" y="538558"/>
            <a:ext cx="13825147" cy="8018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7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9" descr="senior businesswoman explaining strategy at office - board meeting stock pictures, royalty-free photos &amp; images">
            <a:extLst>
              <a:ext uri="{FF2B5EF4-FFF2-40B4-BE49-F238E27FC236}">
                <a16:creationId xmlns:a16="http://schemas.microsoft.com/office/drawing/2014/main" id="{86907407-4E2A-B983-56CC-80DB856FD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00240" cy="953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678E6-77DC-0509-4379-E017178976F1}"/>
              </a:ext>
            </a:extLst>
          </p:cNvPr>
          <p:cNvSpPr txBox="1"/>
          <p:nvPr/>
        </p:nvSpPr>
        <p:spPr>
          <a:xfrm>
            <a:off x="14644046" y="3338674"/>
            <a:ext cx="811594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Kulübünüzün bir yönetim kurulu toplantısına Başkandan izin alarak katılın.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1B61E-2759-E060-686E-4D07BBC7AFC7}"/>
              </a:ext>
            </a:extLst>
          </p:cNvPr>
          <p:cNvSpPr txBox="1"/>
          <p:nvPr/>
        </p:nvSpPr>
        <p:spPr>
          <a:xfrm>
            <a:off x="1514901" y="10477339"/>
            <a:ext cx="203078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şekilde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kulübünüzün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yönetimi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işleyişi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hakkında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bilgi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sahibi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olun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1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AE53D-7457-D083-9F22-7C160C67C9F6}"/>
              </a:ext>
            </a:extLst>
          </p:cNvPr>
          <p:cNvSpPr txBox="1"/>
          <p:nvPr/>
        </p:nvSpPr>
        <p:spPr>
          <a:xfrm>
            <a:off x="3302758" y="1903640"/>
            <a:ext cx="193252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Sizin ile aynı yetenekler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sahip olan kulüp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üyeleri ve diğer kulüplerin </a:t>
            </a:r>
            <a:r>
              <a:rPr kumimoji="0" lang="tr-T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Rotaryenleri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ile bir araya gelin.</a:t>
            </a:r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F567333D-B382-B402-46C9-00BBAB390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8920"/>
            <a:ext cx="11946051" cy="6714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47EDD-50F7-600E-DAF0-89CFA1A74683}"/>
              </a:ext>
            </a:extLst>
          </p:cNvPr>
          <p:cNvSpPr txBox="1"/>
          <p:nvPr/>
        </p:nvSpPr>
        <p:spPr>
          <a:xfrm>
            <a:off x="5486399" y="11308068"/>
            <a:ext cx="165001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Dostluk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Hobi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guruplarını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öğrenin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7458F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48034B-475A-1AFD-CBA4-B5DFA8844563}"/>
              </a:ext>
            </a:extLst>
          </p:cNvPr>
          <p:cNvSpPr txBox="1"/>
          <p:nvPr/>
        </p:nvSpPr>
        <p:spPr>
          <a:xfrm>
            <a:off x="10290411" y="2483892"/>
            <a:ext cx="124695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Rotary’nin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uluslararası özellikleri ile tanışmak için Ülkelerarası Komiteler (ÜAK/ICC)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nedir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öğrenin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görev alın.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A5279-6C63-B263-E87C-49DA37455AB8}"/>
              </a:ext>
            </a:extLst>
          </p:cNvPr>
          <p:cNvSpPr txBox="1"/>
          <p:nvPr/>
        </p:nvSpPr>
        <p:spPr>
          <a:xfrm>
            <a:off x="0" y="10296730"/>
            <a:ext cx="132929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Uluslararası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toplantıları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 (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Konferans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Konvansiyon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Enstitüler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gibi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.)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takip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ederek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katılın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4E41B-2D06-3696-FB88-A59859DBA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251" y="-218364"/>
            <a:ext cx="10204458" cy="101871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3D18AD-2D24-86E4-D590-05DFB417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146" y="6228171"/>
            <a:ext cx="9630842" cy="642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0EFD18-A68E-2028-B576-F0D2809F8551}"/>
              </a:ext>
            </a:extLst>
          </p:cNvPr>
          <p:cNvSpPr txBox="1"/>
          <p:nvPr/>
        </p:nvSpPr>
        <p:spPr>
          <a:xfrm>
            <a:off x="1105468" y="4198540"/>
            <a:ext cx="213178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Halen birçok </a:t>
            </a:r>
            <a:r>
              <a:rPr kumimoji="0" lang="tr-T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Rotaryen’in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aktif olarak görev yapmakta olduğu Rotary Eylem Guruplarının 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(Rotary Action </a:t>
            </a:r>
            <a:r>
              <a:rPr kumimoji="0" lang="tr-T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Groups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1745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veya Tartışma Guruplarının 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tr-T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Groups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veya 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Exchange-</a:t>
            </a:r>
            <a:r>
              <a:rPr kumimoji="0" lang="tr-T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Ideas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çalışmalarına katılın.</a:t>
            </a:r>
          </a:p>
        </p:txBody>
      </p:sp>
    </p:spTree>
    <p:extLst>
      <p:ext uri="{BB962C8B-B14F-4D97-AF65-F5344CB8AC3E}">
        <p14:creationId xmlns:p14="http://schemas.microsoft.com/office/powerpoint/2010/main" val="1628606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E87D8F1-8FA8-880A-0FC4-CD6EE82D5F3B}"/>
              </a:ext>
            </a:extLst>
          </p:cNvPr>
          <p:cNvSpPr txBox="1"/>
          <p:nvPr/>
        </p:nvSpPr>
        <p:spPr>
          <a:xfrm>
            <a:off x="8413846" y="698594"/>
            <a:ext cx="7877105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Hastalıklarla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savaş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Addiction Prevention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Alzheimer's/Dementia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Blindness Prevention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Donation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Health/AIDS Prevention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Education and Wellness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Eradication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Sclerosis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Polio Survivors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E7663-01A3-3AD8-17A4-DD4CF23BA65A}"/>
              </a:ext>
            </a:extLst>
          </p:cNvPr>
          <p:cNvSpPr txBox="1"/>
          <p:nvPr/>
        </p:nvSpPr>
        <p:spPr>
          <a:xfrm>
            <a:off x="245660" y="905890"/>
            <a:ext cx="75267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Barışa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destek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 Violence Prevention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Refugees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Slavery Prevention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C9E62-8FAE-5B90-D744-B7EA96E4719A}"/>
              </a:ext>
            </a:extLst>
          </p:cNvPr>
          <p:cNvSpPr txBox="1"/>
          <p:nvPr/>
        </p:nvSpPr>
        <p:spPr>
          <a:xfrm>
            <a:off x="163774" y="5938510"/>
            <a:ext cx="75267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Temiz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hijyen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Menstrual Health and Hygiene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Water, Sanitation and Hygiene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FFA52-1962-ECDE-7520-15C58F7C083C}"/>
              </a:ext>
            </a:extLst>
          </p:cNvPr>
          <p:cNvSpPr txBox="1"/>
          <p:nvPr/>
        </p:nvSpPr>
        <p:spPr>
          <a:xfrm>
            <a:off x="17055223" y="2896819"/>
            <a:ext cx="57047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çocuk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sağlığı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Clubfoot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Reproductive Maternal and Child Health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514BC-0312-D974-5FE1-B2A4D12F4854}"/>
              </a:ext>
            </a:extLst>
          </p:cNvPr>
          <p:cNvSpPr txBox="1"/>
          <p:nvPr/>
        </p:nvSpPr>
        <p:spPr>
          <a:xfrm>
            <a:off x="17178053" y="6661855"/>
            <a:ext cx="55819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Eğitime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destek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Education and Literacy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48695-789C-9001-125C-3A2B91DA2878}"/>
              </a:ext>
            </a:extLst>
          </p:cNvPr>
          <p:cNvSpPr txBox="1"/>
          <p:nvPr/>
        </p:nvSpPr>
        <p:spPr>
          <a:xfrm>
            <a:off x="1511488" y="9560453"/>
            <a:ext cx="91781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Yerel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ekonomilere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destek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Economic Development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Assistance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5F69B8-3126-D455-E54D-B21993B69F86}"/>
              </a:ext>
            </a:extLst>
          </p:cNvPr>
          <p:cNvSpPr txBox="1"/>
          <p:nvPr/>
        </p:nvSpPr>
        <p:spPr>
          <a:xfrm>
            <a:off x="14289205" y="9195784"/>
            <a:ext cx="72742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koruma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Endangered Species</a:t>
            </a: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Sustainability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5FAAF-7068-A478-A84D-85369B182561}"/>
              </a:ext>
            </a:extLst>
          </p:cNvPr>
          <p:cNvSpPr txBox="1"/>
          <p:nvPr/>
        </p:nvSpPr>
        <p:spPr>
          <a:xfrm>
            <a:off x="8488907" y="11438340"/>
            <a:ext cx="142710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Birden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fazla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uğraşan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guruplar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Plant Solutions</a:t>
            </a:r>
          </a:p>
        </p:txBody>
      </p:sp>
    </p:spTree>
    <p:extLst>
      <p:ext uri="{BB962C8B-B14F-4D97-AF65-F5344CB8AC3E}">
        <p14:creationId xmlns:p14="http://schemas.microsoft.com/office/powerpoint/2010/main" val="37974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E6160-F5F5-A3E1-EC07-EC31252A6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" y="2251882"/>
            <a:ext cx="22938489" cy="10693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BFAD2D-F1FD-0569-E7D2-0408B51623E5}"/>
              </a:ext>
            </a:extLst>
          </p:cNvPr>
          <p:cNvSpPr txBox="1"/>
          <p:nvPr/>
        </p:nvSpPr>
        <p:spPr>
          <a:xfrm>
            <a:off x="17045" y="191068"/>
            <a:ext cx="14599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TARTIŞMA VEYA FİKİR ALIŞVERİŞİ GURUPLARI</a:t>
            </a:r>
          </a:p>
        </p:txBody>
      </p:sp>
    </p:spTree>
    <p:extLst>
      <p:ext uri="{BB962C8B-B14F-4D97-AF65-F5344CB8AC3E}">
        <p14:creationId xmlns:p14="http://schemas.microsoft.com/office/powerpoint/2010/main" val="83047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0" y="17674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ECE0EF4-63D6-CEB6-96B2-0F12D7A5C1E0}"/>
              </a:ext>
            </a:extLst>
          </p:cNvPr>
          <p:cNvSpPr txBox="1"/>
          <p:nvPr/>
        </p:nvSpPr>
        <p:spPr>
          <a:xfrm>
            <a:off x="504968" y="3002507"/>
            <a:ext cx="22298530" cy="9216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ODTÜ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Elektronik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Müh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Bölümü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Mezunu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1982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yılında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Şişli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Rotary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kurucularında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olarak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Rotary’e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giriş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1985-86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Yılı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Şişli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RK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Başkanı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Bölgede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görev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2006-07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Yılı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Bölge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Guvernörü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2014-2020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yılları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arası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UR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Dünya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Başkanı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/>
              </a:rPr>
              <a:t>Ö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zel Temsilcisi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olarak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Arnavutluk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Kosova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K.Makedonya’da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görev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(6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yıl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Şu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ICC 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Ülkelerarası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Komiteler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Üyelik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Komitesi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Kendi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kulübümde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Vakıf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Komitesi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Başkanlığı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326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8C79D9-081E-FF80-F1F7-D283C9436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017354"/>
            <a:ext cx="24931688" cy="1079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88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271562B-784A-2B62-AD19-2EC306D4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654"/>
            <a:ext cx="22759988" cy="117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2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CE20B9-00D5-515C-D7FC-8873C9625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32" y="1803957"/>
            <a:ext cx="18438124" cy="12012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E1A877-85D8-624F-45BE-8EE17764F235}"/>
              </a:ext>
            </a:extLst>
          </p:cNvPr>
          <p:cNvSpPr txBox="1"/>
          <p:nvPr/>
        </p:nvSpPr>
        <p:spPr>
          <a:xfrm>
            <a:off x="300251" y="0"/>
            <a:ext cx="13634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ORTAK İLGİ ALANI VEYA HOBİ GURUPLARI</a:t>
            </a:r>
          </a:p>
        </p:txBody>
      </p:sp>
    </p:spTree>
    <p:extLst>
      <p:ext uri="{BB962C8B-B14F-4D97-AF65-F5344CB8AC3E}">
        <p14:creationId xmlns:p14="http://schemas.microsoft.com/office/powerpoint/2010/main" val="2573129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3C7D5C-761A-3F53-CCA3-E246ECD2E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1842448"/>
            <a:ext cx="22869170" cy="119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file"/>
            <a:extLst>
              <a:ext uri="{FF2B5EF4-FFF2-40B4-BE49-F238E27FC236}">
                <a16:creationId xmlns:a16="http://schemas.microsoft.com/office/drawing/2014/main" id="{7B527227-0B94-065B-60C6-E4AD0A74A901}"/>
              </a:ext>
            </a:extLst>
          </p:cNvPr>
          <p:cNvSpPr txBox="1"/>
          <p:nvPr/>
        </p:nvSpPr>
        <p:spPr>
          <a:xfrm>
            <a:off x="9990161" y="6769289"/>
            <a:ext cx="450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Fellowship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0203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A1DD6-0796-451B-2498-51774CAF9A11}"/>
              </a:ext>
            </a:extLst>
          </p:cNvPr>
          <p:cNvSpPr txBox="1"/>
          <p:nvPr/>
        </p:nvSpPr>
        <p:spPr>
          <a:xfrm>
            <a:off x="0" y="6446341"/>
            <a:ext cx="22759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HOBİSİ VEYA İLGİLENDİĞİ BİR KONUSU </a:t>
            </a:r>
          </a:p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OLAN VAR MI?</a:t>
            </a:r>
          </a:p>
        </p:txBody>
      </p:sp>
    </p:spTree>
    <p:extLst>
      <p:ext uri="{BB962C8B-B14F-4D97-AF65-F5344CB8AC3E}">
        <p14:creationId xmlns:p14="http://schemas.microsoft.com/office/powerpoint/2010/main" val="325668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7CE4BB-98BB-E9BE-B9AE-F0FDE6E40E65}"/>
              </a:ext>
            </a:extLst>
          </p:cNvPr>
          <p:cNvSpPr txBox="1"/>
          <p:nvPr/>
        </p:nvSpPr>
        <p:spPr>
          <a:xfrm>
            <a:off x="1" y="-232010"/>
            <a:ext cx="8789158" cy="1363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rgbClr val="39424A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*</a:t>
            </a: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4x4 vehicles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Alsace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Amateur Radio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Antique Automobiles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Argentine Culture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Badminton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Bathhouse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Beard and Moustache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Bee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Beer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Bird Watching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Bowling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Camping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Caravanning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Chess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Comedy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Computer Users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Corporate Social Responsibility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Cricket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Cruising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Cultural Heritage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b="1" i="0" u="none" strike="noStrike" dirty="0" err="1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Curling</a:t>
            </a:r>
            <a:r>
              <a:rPr lang="en-US" sz="4000" b="1" i="0" u="none" strike="noStrike" dirty="0" err="1">
                <a:solidFill>
                  <a:srgbClr val="019F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Genealogists</a:t>
            </a:r>
            <a:endParaRPr lang="en-US" sz="4000" b="0" i="0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1B562-27E5-5715-68CB-CFF99C2BAA33}"/>
              </a:ext>
            </a:extLst>
          </p:cNvPr>
          <p:cNvSpPr txBox="1"/>
          <p:nvPr/>
        </p:nvSpPr>
        <p:spPr>
          <a:xfrm>
            <a:off x="8202304" y="706308"/>
            <a:ext cx="7287905" cy="1363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/>
              </a:rPr>
              <a:t>Cycling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/>
              </a:rPr>
              <a:t>Doll Lovers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/>
              </a:rPr>
              <a:t>Draughts (Checkers)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8"/>
              </a:rPr>
              <a:t>E-Clubs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9"/>
              </a:rPr>
              <a:t>Editors and Publishers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0"/>
              </a:rPr>
              <a:t>Educators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1"/>
              </a:rPr>
              <a:t>Empowering Women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2"/>
              </a:rPr>
              <a:t>Entrepreneurs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3"/>
              </a:rPr>
              <a:t>Environment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4"/>
              </a:rPr>
              <a:t>Esperanto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5"/>
              </a:rPr>
              <a:t>Ethics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6"/>
              </a:rPr>
              <a:t>European Philosophy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7"/>
              </a:rPr>
              <a:t>Executive Managers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8"/>
              </a:rPr>
              <a:t>Fishing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9"/>
              </a:rPr>
              <a:t>Flying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9FC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0"/>
              </a:rPr>
              <a:t>Gin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1"/>
              </a:rPr>
              <a:t>Global Development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2"/>
              </a:rPr>
              <a:t>Go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3"/>
              </a:rPr>
              <a:t>Golf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4"/>
              </a:rPr>
              <a:t>Gourmet Cooking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74E37-DA12-1E03-3D0A-94DC5067B20B}"/>
              </a:ext>
            </a:extLst>
          </p:cNvPr>
          <p:cNvSpPr txBox="1"/>
          <p:nvPr/>
        </p:nvSpPr>
        <p:spPr>
          <a:xfrm>
            <a:off x="15472082" y="3411938"/>
            <a:ext cx="7460847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5"/>
              </a:rPr>
              <a:t>Graphic Designers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6"/>
              </a:rPr>
              <a:t>Healthcare Professionals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7"/>
              </a:rPr>
              <a:t>Hiking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8"/>
              </a:rPr>
              <a:t>Home Exchange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9"/>
              </a:rPr>
              <a:t>Honorary Consuls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0"/>
              </a:rPr>
              <a:t>Horseback Riding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1"/>
              </a:rPr>
              <a:t>Hunting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2"/>
              </a:rPr>
              <a:t>Internet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3"/>
              </a:rPr>
              <a:t>Italian Culture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4"/>
              </a:rPr>
              <a:t>Jazz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5"/>
              </a:rPr>
              <a:t>Kites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6"/>
              </a:rPr>
              <a:t>Latin Culture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7"/>
              </a:rPr>
              <a:t>Lawyers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8"/>
              </a:rPr>
              <a:t>Leadership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0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06169C-EAB5-865A-D8D9-BB7F84CF6936}"/>
              </a:ext>
            </a:extLst>
          </p:cNvPr>
          <p:cNvSpPr txBox="1"/>
          <p:nvPr/>
        </p:nvSpPr>
        <p:spPr>
          <a:xfrm>
            <a:off x="600502" y="474279"/>
            <a:ext cx="7765576" cy="12680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LGBT+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Magicians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Magna Graecia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Marathon Running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Metalhead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Military Veterans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Motorcycling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/>
              </a:rPr>
              <a:t>Music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/>
              </a:rPr>
              <a:t>Old and Rare Books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/>
              </a:rPr>
              <a:t>Palmwine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/>
              </a:rPr>
              <a:t>Past District Governors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/>
              </a:rPr>
              <a:t>Peace Fellows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/>
              </a:rPr>
              <a:t>Photographers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/>
              </a:rPr>
              <a:t>Pickleball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/>
              </a:rPr>
              <a:t>Public Health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/>
              </a:rPr>
              <a:t>Quilters and Fiber Artists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/>
              </a:rPr>
              <a:t>Railroads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/>
              </a:rPr>
              <a:t>Recreational Vehicles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/>
              </a:rPr>
              <a:t>Rotary Global History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/>
              </a:rPr>
              <a:t>Rotary Heritage and History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2839D-16DE-EF05-930C-A0DBBE9D584C}"/>
              </a:ext>
            </a:extLst>
          </p:cNvPr>
          <p:cNvSpPr txBox="1"/>
          <p:nvPr/>
        </p:nvSpPr>
        <p:spPr>
          <a:xfrm>
            <a:off x="7763337" y="900752"/>
            <a:ext cx="7233313" cy="1206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/>
              </a:rPr>
              <a:t>Rotary Means Business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/>
              </a:rPr>
              <a:t>Rotary on Pins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/>
              </a:rPr>
              <a:t>Rotary on Stamps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/>
              </a:rPr>
              <a:t>Rowing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/>
              </a:rPr>
              <a:t>Rum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/>
              </a:rPr>
              <a:t>Scouting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8"/>
              </a:rPr>
              <a:t>Scuba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9"/>
              </a:rPr>
              <a:t>Shooting Sport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0"/>
              </a:rPr>
              <a:t>Singles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1"/>
              </a:rPr>
              <a:t>Skiing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2"/>
              </a:rPr>
              <a:t>Social Networks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3"/>
              </a:rPr>
              <a:t>Strategic Planning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4"/>
              </a:rPr>
              <a:t>Surfing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5"/>
              </a:rPr>
              <a:t>Table Tennis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6"/>
              </a:rPr>
              <a:t>Tennis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7"/>
              </a:rPr>
              <a:t>Total Quality Management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8"/>
              </a:rPr>
              <a:t>Travel and Hosting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9"/>
              </a:rPr>
              <a:t>Triathlon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0"/>
              </a:rPr>
              <a:t>Urban Gardening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2FC99-9713-95E0-349B-6E7BB1B2FA9E}"/>
              </a:ext>
            </a:extLst>
          </p:cNvPr>
          <p:cNvSpPr txBox="1"/>
          <p:nvPr/>
        </p:nvSpPr>
        <p:spPr>
          <a:xfrm>
            <a:off x="15381027" y="4739284"/>
            <a:ext cx="712413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1"/>
              </a:rPr>
              <a:t>Vintage Collectables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2"/>
              </a:rPr>
              <a:t>Wellness and Fitness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3"/>
              </a:rPr>
              <a:t>Whisk(e)y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4"/>
              </a:rPr>
              <a:t>Wildlife Conservation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5"/>
              </a:rPr>
              <a:t>Wine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6"/>
              </a:rPr>
              <a:t>Yachting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9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9FC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7"/>
              </a:rPr>
              <a:t>Yoga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04225-0953-4A9F-ECCB-2CDD6E702AE3}"/>
              </a:ext>
            </a:extLst>
          </p:cNvPr>
          <p:cNvSpPr txBox="1"/>
          <p:nvPr/>
        </p:nvSpPr>
        <p:spPr>
          <a:xfrm>
            <a:off x="15381027" y="10768084"/>
            <a:ext cx="7378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gurubu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46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D6F39-3D0E-ACD4-F63C-CE93E3729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884"/>
            <a:ext cx="22759988" cy="12030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7CB2-7FDF-2AEE-0F63-063A60951634}"/>
              </a:ext>
            </a:extLst>
          </p:cNvPr>
          <p:cNvSpPr txBox="1"/>
          <p:nvPr/>
        </p:nvSpPr>
        <p:spPr>
          <a:xfrm>
            <a:off x="272955" y="286603"/>
            <a:ext cx="1382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ROTARY DOSTLUK DEĞİŞİM</a:t>
            </a:r>
          </a:p>
        </p:txBody>
      </p:sp>
    </p:spTree>
    <p:extLst>
      <p:ext uri="{BB962C8B-B14F-4D97-AF65-F5344CB8AC3E}">
        <p14:creationId xmlns:p14="http://schemas.microsoft.com/office/powerpoint/2010/main" val="2231495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C30D14-5731-D41A-29AB-5851F8411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223"/>
            <a:ext cx="22759987" cy="121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9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hlinkClick r:id="rId2" action="ppaction://hlinkfile"/>
            <a:extLst>
              <a:ext uri="{FF2B5EF4-FFF2-40B4-BE49-F238E27FC236}">
                <a16:creationId xmlns:a16="http://schemas.microsoft.com/office/drawing/2014/main" id="{13892AD7-2D9D-2358-B3A0-EE25640AE1EC}"/>
              </a:ext>
            </a:extLst>
          </p:cNvPr>
          <p:cNvSpPr txBox="1"/>
          <p:nvPr/>
        </p:nvSpPr>
        <p:spPr>
          <a:xfrm>
            <a:off x="8229599" y="6246286"/>
            <a:ext cx="5227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82BBE"/>
                </a:solidFill>
                <a:hlinkClick r:id="rId3" action="ppaction://hlinkfile"/>
              </a:rPr>
              <a:t>Jennifer Jones-Message for new members</a:t>
            </a:r>
            <a:endParaRPr lang="en-US" sz="4000" b="1" dirty="0">
              <a:solidFill>
                <a:srgbClr val="082B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2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13C43-35D4-986F-8DC1-D098C99C0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82" y="1736763"/>
            <a:ext cx="22969181" cy="121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31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59295-35A8-8C8F-74C3-6F8D70051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16" y="1937758"/>
            <a:ext cx="22964704" cy="125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63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FCEA8C-55D1-9361-16B0-866953DE8544}"/>
              </a:ext>
            </a:extLst>
          </p:cNvPr>
          <p:cNvSpPr txBox="1"/>
          <p:nvPr/>
        </p:nvSpPr>
        <p:spPr>
          <a:xfrm>
            <a:off x="300251" y="767863"/>
            <a:ext cx="12951727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DOSTLUK BULUŞMALARI</a:t>
            </a:r>
          </a:p>
          <a:p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 AYIN SON CUMASI, SAAT 19:30 DAN İTİBAREN…….</a:t>
            </a:r>
          </a:p>
          <a:p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ÖZELLİKLE YENİ ÜYELERİN VE ADAY ÜYELERİN KATILMALARI ÇOK ÖNEMLİ.</a:t>
            </a:r>
          </a:p>
          <a:p>
            <a:endParaRPr lang="en-US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HOBİ GURUPLARININ, EYLEM GURUPLARININ KATILARAK KENDİLERİNİ TANITMALARI…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83BD-E8E9-FCFD-21F0-24990DEB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215" y="1765784"/>
            <a:ext cx="8880773" cy="118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62CD2-7442-AD3A-8D7E-A7674BBD7512}"/>
              </a:ext>
            </a:extLst>
          </p:cNvPr>
          <p:cNvSpPr txBox="1"/>
          <p:nvPr/>
        </p:nvSpPr>
        <p:spPr>
          <a:xfrm>
            <a:off x="68239" y="2224586"/>
            <a:ext cx="22623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YENİ ÜYELER OLARAK ŞU KONULARI ARAŞTIRIN, BİLGİ ALIN…….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0954D-1ACD-5E75-1AE3-19B6D26AC05F}"/>
              </a:ext>
            </a:extLst>
          </p:cNvPr>
          <p:cNvSpPr txBox="1"/>
          <p:nvPr/>
        </p:nvSpPr>
        <p:spPr>
          <a:xfrm>
            <a:off x="118353" y="4257325"/>
            <a:ext cx="22641635" cy="908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Uluslararası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çok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büyük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organizasyonun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parçası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olduğunuzu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organizasyonun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parçası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üyelerin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hizmet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odaklı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tutkularının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olduğunu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Kendinden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önce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hizmet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Rotary’nin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amaç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değerlerini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Bizlere, “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Çocuk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Felcini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Dünya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Yüzeyinden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Silme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miras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bırakıldığını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Rotary’nin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nasıl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başlayıp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nasıl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uluslararası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kuruluşa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dönüştüğünü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terimlerini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gelenek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göreneklerini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yazılı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olmayan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kurallarını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araştırın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4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82519D-12BA-FEE8-E66C-C41EECDFB676}"/>
              </a:ext>
            </a:extLst>
          </p:cNvPr>
          <p:cNvSpPr txBox="1"/>
          <p:nvPr/>
        </p:nvSpPr>
        <p:spPr>
          <a:xfrm>
            <a:off x="300252" y="1951630"/>
            <a:ext cx="22555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Yeni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üyeler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olarak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kulüplerinizde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aşağıdakilerden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hangilerini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yaptınız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C2828-57D8-EC7B-829B-6341D567D7FA}"/>
              </a:ext>
            </a:extLst>
          </p:cNvPr>
          <p:cNvSpPr txBox="1"/>
          <p:nvPr/>
        </p:nvSpPr>
        <p:spPr>
          <a:xfrm>
            <a:off x="272955" y="4722125"/>
            <a:ext cx="22487033" cy="8597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“Rotary Foundation Reference Guide”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“Connect for Good”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adlı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yayınları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okudum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hafta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toplantılarda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kendimi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iki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üyeye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tanıttım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Mentorum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Danışmanım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buluştum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görüştüm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Yeni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Üye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Kampına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katıldım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Yönetim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Kurulu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toplantısına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katıldım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 Bölge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etkinliğine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katıldım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.(Bölge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Konferansı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“My Rotary”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hesabı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açtım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Hizmet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projelerinde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görev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2011842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komitesine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katıldım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toplantılarına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katılıyorum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“Learning Center” de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eğitime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katıldım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Kulübüm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ilgili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bilgi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tarihi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web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sitesi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gibi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arkadaşımı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toplantımıza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davet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ettim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web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sitemize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Rotary.org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sayfalarında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gezindim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araştırdım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üyesi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olarak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sorumluluklarım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ilgili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bilgi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aldım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5E7523-80C2-CAB8-A80D-8601C27F51CC}"/>
              </a:ext>
            </a:extLst>
          </p:cNvPr>
          <p:cNvSpPr txBox="1"/>
          <p:nvPr/>
        </p:nvSpPr>
        <p:spPr>
          <a:xfrm>
            <a:off x="0" y="4162567"/>
            <a:ext cx="22759988" cy="4005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Eğer 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çoğuna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“EVET”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cevabı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verdiyseniz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eğleniyorsanız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artık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………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ROTARYEN OLMAYA ADIM ATTINIZ.</a:t>
            </a:r>
          </a:p>
        </p:txBody>
      </p:sp>
    </p:spTree>
    <p:extLst>
      <p:ext uri="{BB962C8B-B14F-4D97-AF65-F5344CB8AC3E}">
        <p14:creationId xmlns:p14="http://schemas.microsoft.com/office/powerpoint/2010/main" val="2995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173CCC-7465-0858-7F11-239D1E6D40E4}"/>
              </a:ext>
            </a:extLst>
          </p:cNvPr>
          <p:cNvSpPr txBox="1"/>
          <p:nvPr/>
        </p:nvSpPr>
        <p:spPr>
          <a:xfrm>
            <a:off x="1173707" y="3794079"/>
            <a:ext cx="20826483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Hiç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zaman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unutmamalıyız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ki; Yeni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üyeler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için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ilk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aylar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hatta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yıllar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çok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önemlidir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Rotary’den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çok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ayrılmalar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yıllar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içinde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olur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Sabır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devam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etmek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önemli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anahtardır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33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 alternative text description for this image">
            <a:extLst>
              <a:ext uri="{FF2B5EF4-FFF2-40B4-BE49-F238E27FC236}">
                <a16:creationId xmlns:a16="http://schemas.microsoft.com/office/drawing/2014/main" id="{65298AD6-4A74-F0F3-2345-D872B5C1C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9153" cy="129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0024A-B434-6E35-360D-B2B4706E3326}"/>
              </a:ext>
            </a:extLst>
          </p:cNvPr>
          <p:cNvSpPr txBox="1"/>
          <p:nvPr/>
        </p:nvSpPr>
        <p:spPr>
          <a:xfrm>
            <a:off x="13877160" y="3879697"/>
            <a:ext cx="8642415" cy="1154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dirty="0">
                <a:solidFill>
                  <a:srgbClr val="7030A0"/>
                </a:solidFill>
              </a:rPr>
              <a:t>İyi </a:t>
            </a:r>
            <a:r>
              <a:rPr lang="en-US" sz="6000" dirty="0" err="1">
                <a:solidFill>
                  <a:srgbClr val="7030A0"/>
                </a:solidFill>
              </a:rPr>
              <a:t>Maaş</a:t>
            </a:r>
            <a:r>
              <a:rPr lang="en-US" sz="6000" dirty="0">
                <a:solidFill>
                  <a:srgbClr val="7030A0"/>
                </a:solidFill>
              </a:rPr>
              <a:t> ????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Mentorluk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sağlamak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Zorluklar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ile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mücadele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Terfi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etme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imkanı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İlgilenmek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Takdir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etmek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Değer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vermek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Yetki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vermek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Görev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vermek</a:t>
            </a:r>
            <a:endParaRPr lang="en-US" sz="6000" b="1" dirty="0">
              <a:solidFill>
                <a:srgbClr val="FF0000"/>
              </a:solidFill>
            </a:endParaRP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FF0000"/>
                </a:solidFill>
              </a:rPr>
              <a:t>Güvenmek</a:t>
            </a:r>
            <a:endParaRPr lang="en-US" sz="6000" b="1" dirty="0">
              <a:solidFill>
                <a:srgbClr val="FF0000"/>
              </a:solidFill>
            </a:endParaRPr>
          </a:p>
          <a:p>
            <a:endParaRPr lang="en-US" sz="6000" b="1" dirty="0">
              <a:solidFill>
                <a:srgbClr val="7030A0"/>
              </a:solidFill>
            </a:endParaRPr>
          </a:p>
          <a:p>
            <a:endParaRPr lang="en-US" sz="4800" b="1" dirty="0"/>
          </a:p>
          <a:p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028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3CA05C7-6A6F-FDF3-527F-F947A6F4BC0A}"/>
              </a:ext>
            </a:extLst>
          </p:cNvPr>
          <p:cNvSpPr txBox="1"/>
          <p:nvPr/>
        </p:nvSpPr>
        <p:spPr>
          <a:xfrm>
            <a:off x="0" y="1898769"/>
            <a:ext cx="22759988" cy="10772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SİZLERE BAŞARILI, EĞLENCELİ, DOSTLUKLAR İLE DOLU VE ZEVK ALDIĞINIZ BİR ROTARY YAŞAMI DİLİYORUM.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8E28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TEŞEKKÜRLER.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BİR SORUNUZ OLURSA: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mcelik@eksas.com.tr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veya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E28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 2420.Bölge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sayfasından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ÜSEP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E2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Bağlantısı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8E28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86BE861-BB3A-E565-6936-B11B1805366E}"/>
              </a:ext>
            </a:extLst>
          </p:cNvPr>
          <p:cNvSpPr txBox="1"/>
          <p:nvPr/>
        </p:nvSpPr>
        <p:spPr>
          <a:xfrm>
            <a:off x="-150126" y="1976958"/>
            <a:ext cx="229101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ROTARY’NİN SAĞLADIĞI İMKAN VE DEĞERLER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DE7739-4F16-AEBD-F8BB-95B7F0F99C24}"/>
              </a:ext>
            </a:extLst>
          </p:cNvPr>
          <p:cNvSpPr txBox="1">
            <a:spLocks/>
          </p:cNvSpPr>
          <p:nvPr/>
        </p:nvSpPr>
        <p:spPr>
          <a:xfrm>
            <a:off x="3630304" y="3998794"/>
            <a:ext cx="19121313" cy="9280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Dostluk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Liderlik ve mesleki gelişim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Bireysel gelişim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Uluslararası iletişim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Toplumsal bağlantılar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Etik ilkeler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Aile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lerimiz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için sağlanan imkanlar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Toplum içinde konuşma becerisi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Başkalarının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hayatlarına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dokunabilme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imkanı</a:t>
            </a:r>
            <a:endParaRPr kumimoji="0" lang="tr-TR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2222062-6170-E41E-EA91-0C457E0E402A}"/>
              </a:ext>
            </a:extLst>
          </p:cNvPr>
          <p:cNvSpPr txBox="1"/>
          <p:nvPr/>
        </p:nvSpPr>
        <p:spPr>
          <a:xfrm>
            <a:off x="1144415" y="3442968"/>
            <a:ext cx="20867427" cy="8915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Rotary’nin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sunduğu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başka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imkanlar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olup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olmadığını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araştırın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Rotary’de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Mutlu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olmak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için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katılım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göstermek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şarttır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Öncelikle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eğer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açmadıysanız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hemen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“My Rotary”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hesabı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açın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Rotary’nin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sayfalarında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dolaşmaya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başlayın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www.learn.rotary.org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sayfasından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kayıt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yaptırarak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sanal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ortamda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ilgi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duyduğunuz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kursa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katılın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2B2A612-8047-EAA5-E8A8-9014D59ED4FA}"/>
              </a:ext>
            </a:extLst>
          </p:cNvPr>
          <p:cNvSpPr txBox="1"/>
          <p:nvPr/>
        </p:nvSpPr>
        <p:spPr>
          <a:xfrm>
            <a:off x="10809120" y="4175492"/>
            <a:ext cx="11895506" cy="6996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Kulübünüzün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tarihi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ilgili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bilgi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web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sayfasının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olup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olmadığını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öğrenin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Kuruluş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aşamasını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geçmiş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yapılan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etkinlikleri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öğrenin</a:t>
            </a: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D0D499-0BBC-A35F-5E14-35C7D8472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" y="50550"/>
            <a:ext cx="10809120" cy="1297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5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6AF7E24-03DD-419D-A9A0-68DA44B6D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818"/>
            <a:ext cx="17499325" cy="5838717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BBB4FF3-9E6E-6D73-42C9-6EE6FE4A8E28}"/>
              </a:ext>
            </a:extLst>
          </p:cNvPr>
          <p:cNvSpPr txBox="1"/>
          <p:nvPr/>
        </p:nvSpPr>
        <p:spPr>
          <a:xfrm>
            <a:off x="8284191" y="2378177"/>
            <a:ext cx="14475797" cy="188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 fırsatta kendinizi tanıtın. </a:t>
            </a:r>
          </a:p>
          <a:p>
            <a:pPr marL="173038" marR="0" lvl="0" indent="-17303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 toplantıda yeni bir üye ile tanışın.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7EA91ED-48E8-AD72-7B94-C0BC2B7C7EEB}"/>
              </a:ext>
            </a:extLst>
          </p:cNvPr>
          <p:cNvSpPr txBox="1"/>
          <p:nvPr/>
        </p:nvSpPr>
        <p:spPr>
          <a:xfrm>
            <a:off x="556663" y="11026734"/>
            <a:ext cx="174993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Kulüp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Başkanından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kendinizi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tanıtmanıza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fırsat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tanımasını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talep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tr-TR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6D3C2-DC24-AAAE-AC4B-69A8EB32BDA7}"/>
              </a:ext>
            </a:extLst>
          </p:cNvPr>
          <p:cNvSpPr txBox="1"/>
          <p:nvPr/>
        </p:nvSpPr>
        <p:spPr>
          <a:xfrm>
            <a:off x="12992669" y="3382516"/>
            <a:ext cx="9921921" cy="4375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Yetenek ve tecrübelerinizi kulüp üyeleri ile paylaşın.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Yetenek ve tecrübelerinizi sergileyeceğiniz 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görevler 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alın.</a:t>
            </a:r>
          </a:p>
        </p:txBody>
      </p:sp>
      <p:pic>
        <p:nvPicPr>
          <p:cNvPr id="6" name="Resim 3">
            <a:extLst>
              <a:ext uri="{FF2B5EF4-FFF2-40B4-BE49-F238E27FC236}">
                <a16:creationId xmlns:a16="http://schemas.microsoft.com/office/drawing/2014/main" id="{217A1887-C6EF-DC24-2D90-1846BB8C2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022"/>
            <a:ext cx="12841950" cy="85596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DAD84C-3A65-070B-C7A3-139A6F0E536F}"/>
              </a:ext>
            </a:extLst>
          </p:cNvPr>
          <p:cNvSpPr txBox="1"/>
          <p:nvPr/>
        </p:nvSpPr>
        <p:spPr>
          <a:xfrm>
            <a:off x="1" y="10315494"/>
            <a:ext cx="211403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Kulüp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Başkanınızdan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görev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isteyin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9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ED6E1-D638-4DC1-B7D0-7EFBF2B8649A}"/>
              </a:ext>
            </a:extLst>
          </p:cNvPr>
          <p:cNvSpPr txBox="1"/>
          <p:nvPr/>
        </p:nvSpPr>
        <p:spPr>
          <a:xfrm>
            <a:off x="-381000" y="1437104"/>
            <a:ext cx="21771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+mn-lt"/>
              </a:rPr>
              <a:t>		</a:t>
            </a:r>
            <a:endParaRPr lang="tr-TR" sz="8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1780214" y="6915734"/>
            <a:ext cx="19121313" cy="2723789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95215CB4-D401-4AAE-858A-C40ADB5B01FF}"/>
              </a:ext>
            </a:extLst>
          </p:cNvPr>
          <p:cNvSpPr txBox="1">
            <a:spLocks/>
          </p:cNvSpPr>
          <p:nvPr/>
        </p:nvSpPr>
        <p:spPr>
          <a:xfrm>
            <a:off x="748146" y="3879697"/>
            <a:ext cx="21023283" cy="9149425"/>
          </a:xfrm>
          <a:prstGeom prst="rect">
            <a:avLst/>
          </a:prstGeom>
        </p:spPr>
        <p:txBody>
          <a:bodyPr/>
          <a:lstStyle>
            <a:lvl1pPr marL="426750" indent="-426750" algn="l" defTabSz="1707002" rtl="0" eaLnBrk="1" latinLnBrk="0" hangingPunct="1">
              <a:lnSpc>
                <a:spcPct val="90000"/>
              </a:lnSpc>
              <a:spcBef>
                <a:spcPts val="1867"/>
              </a:spcBef>
              <a:buFont typeface="Arial" panose="020B0604020202020204" pitchFamily="34" charset="0"/>
              <a:buChar char="•"/>
              <a:defRPr sz="5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80251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4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33752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7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987253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0754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94255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547756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257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54758" indent="-426750" algn="l" defTabSz="1707002" rtl="0" eaLnBrk="1" latinLnBrk="0" hangingPunct="1">
              <a:lnSpc>
                <a:spcPct val="90000"/>
              </a:lnSpc>
              <a:spcBef>
                <a:spcPts val="933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tr-T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İçerik Yer Tutucusu 4">
            <a:extLst>
              <a:ext uri="{FF2B5EF4-FFF2-40B4-BE49-F238E27FC236}">
                <a16:creationId xmlns:a16="http://schemas.microsoft.com/office/drawing/2014/main" id="{018AA5E0-A7E3-F851-B8CA-267B0EED8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371"/>
            <a:ext cx="12656684" cy="1015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C9465-2005-1E4B-DE11-3B7F6390FD70}"/>
              </a:ext>
            </a:extLst>
          </p:cNvPr>
          <p:cNvSpPr txBox="1"/>
          <p:nvPr/>
        </p:nvSpPr>
        <p:spPr>
          <a:xfrm>
            <a:off x="12656684" y="3642145"/>
            <a:ext cx="101033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Size Mentor olarak tayin edilen </a:t>
            </a:r>
            <a:r>
              <a:rPr kumimoji="0" lang="tr-T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Rotaryen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ile sık sık görüşün, </a:t>
            </a: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bilgi alın.</a:t>
            </a:r>
            <a:b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tr-TR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51420-E585-0FAF-F368-57AF4ADBBB52}"/>
              </a:ext>
            </a:extLst>
          </p:cNvPr>
          <p:cNvSpPr txBox="1"/>
          <p:nvPr/>
        </p:nvSpPr>
        <p:spPr>
          <a:xfrm>
            <a:off x="988559" y="11039839"/>
            <a:ext cx="17314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sizi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aramaz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siz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arayın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çekinmeyin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2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2086</TotalTime>
  <Words>1145</Words>
  <Application>Microsoft Office PowerPoint</Application>
  <PresentationFormat>Custom</PresentationFormat>
  <Paragraphs>267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Wingdings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Murat Sevinç</dc:creator>
  <cp:lastModifiedBy>murat çelik</cp:lastModifiedBy>
  <cp:revision>301</cp:revision>
  <dcterms:created xsi:type="dcterms:W3CDTF">2022-02-15T10:44:08Z</dcterms:created>
  <dcterms:modified xsi:type="dcterms:W3CDTF">2022-12-07T07:12:13Z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b8d37b-49b3-4bbf-b6cf-0cd46ae23cd4_Enabled">
    <vt:lpwstr>True</vt:lpwstr>
  </property>
  <property fmtid="{D5CDD505-2E9C-101B-9397-08002B2CF9AE}" pid="3" name="MSIP_Label_ecb8d37b-49b3-4bbf-b6cf-0cd46ae23cd4_SiteId">
    <vt:lpwstr>1c755e49-792b-49e1-b2f3-4790c91f62ee</vt:lpwstr>
  </property>
  <property fmtid="{D5CDD505-2E9C-101B-9397-08002B2CF9AE}" pid="4" name="MSIP_Label_ecb8d37b-49b3-4bbf-b6cf-0cd46ae23cd4_Owner">
    <vt:lpwstr>Eray.Calhan@celebiaviation.com</vt:lpwstr>
  </property>
  <property fmtid="{D5CDD505-2E9C-101B-9397-08002B2CF9AE}" pid="5" name="MSIP_Label_ecb8d37b-49b3-4bbf-b6cf-0cd46ae23cd4_SetDate">
    <vt:lpwstr>2022-05-02T19:15:33.4084383Z</vt:lpwstr>
  </property>
  <property fmtid="{D5CDD505-2E9C-101B-9397-08002B2CF9AE}" pid="6" name="MSIP_Label_ecb8d37b-49b3-4bbf-b6cf-0cd46ae23cd4_Name">
    <vt:lpwstr>Public</vt:lpwstr>
  </property>
  <property fmtid="{D5CDD505-2E9C-101B-9397-08002B2CF9AE}" pid="7" name="MSIP_Label_ecb8d37b-49b3-4bbf-b6cf-0cd46ae23cd4_Application">
    <vt:lpwstr>Microsoft Azure Information Protection</vt:lpwstr>
  </property>
  <property fmtid="{D5CDD505-2E9C-101B-9397-08002B2CF9AE}" pid="8" name="MSIP_Label_ecb8d37b-49b3-4bbf-b6cf-0cd46ae23cd4_ActionId">
    <vt:lpwstr>4706d5bb-a93b-4208-affc-7ed8e3d652f3</vt:lpwstr>
  </property>
  <property fmtid="{D5CDD505-2E9C-101B-9397-08002B2CF9AE}" pid="9" name="MSIP_Label_ecb8d37b-49b3-4bbf-b6cf-0cd46ae23cd4_Extended_MSFT_Method">
    <vt:lpwstr>Manual</vt:lpwstr>
  </property>
  <property fmtid="{D5CDD505-2E9C-101B-9397-08002B2CF9AE}" pid="10" name="Sensitivity">
    <vt:lpwstr>Public</vt:lpwstr>
  </property>
</Properties>
</file>